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sldIdLst>
    <p:sldId id="257" r:id="rId5"/>
    <p:sldId id="261" r:id="rId6"/>
    <p:sldId id="262"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0832A0-4912-48EC-85F1-EA621456ECF8}" v="1" dt="2020-09-01T09:45:00.8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19" autoAdjust="0"/>
  </p:normalViewPr>
  <p:slideViewPr>
    <p:cSldViewPr snapToGrid="0">
      <p:cViewPr varScale="1">
        <p:scale>
          <a:sx n="58" d="100"/>
          <a:sy n="5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dirty="0"/>
            <a:t>HOSPITAL DEPARTMENT</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t>SAPS</a:t>
          </a:r>
        </a:p>
        <a:p>
          <a:pPr>
            <a:lnSpc>
              <a:spcPct val="100000"/>
            </a:lnSpc>
            <a:defRPr cap="all"/>
          </a:pPr>
          <a:r>
            <a:rPr lang="en-US" dirty="0"/>
            <a:t>DEPARTMENT</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FIRE-FIGHTING</a:t>
          </a:r>
        </a:p>
        <a:p>
          <a:pPr>
            <a:lnSpc>
              <a:spcPct val="100000"/>
            </a:lnSpc>
            <a:defRPr cap="all"/>
          </a:pPr>
          <a:r>
            <a:rPr lang="en-US" dirty="0"/>
            <a:t>DEPARTMENT</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downward trend"/>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ln>
          <a:noFill/>
        </a:ln>
      </dgm:spPr>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16949" y="310305"/>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1004512" y="697868"/>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35606"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HOSPITAL DEPARTMENT</a:t>
          </a:r>
        </a:p>
      </dsp:txBody>
      <dsp:txXfrm>
        <a:off x="35606" y="2695306"/>
        <a:ext cx="2981250" cy="720000"/>
      </dsp:txXfrm>
    </dsp:sp>
    <dsp:sp modelId="{BCD8CDD9-0C56-4401-ADB1-8B48DAB2C96F}">
      <dsp:nvSpPr>
        <dsp:cNvPr id="0" name=""/>
        <dsp:cNvSpPr/>
      </dsp:nvSpPr>
      <dsp:spPr>
        <a:xfrm>
          <a:off x="4119918" y="310305"/>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507481" y="697868"/>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538574"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SAPS</a:t>
          </a:r>
        </a:p>
        <a:p>
          <a:pPr marL="0" lvl="0" indent="0" algn="ctr" defTabSz="844550">
            <a:lnSpc>
              <a:spcPct val="100000"/>
            </a:lnSpc>
            <a:spcBef>
              <a:spcPct val="0"/>
            </a:spcBef>
            <a:spcAft>
              <a:spcPct val="35000"/>
            </a:spcAft>
            <a:buNone/>
            <a:defRPr cap="all"/>
          </a:pPr>
          <a:r>
            <a:rPr lang="en-US" sz="1900" kern="1200" dirty="0"/>
            <a:t>DEPARTMENT</a:t>
          </a:r>
        </a:p>
      </dsp:txBody>
      <dsp:txXfrm>
        <a:off x="3538574" y="2695306"/>
        <a:ext cx="2981250" cy="720000"/>
      </dsp:txXfrm>
    </dsp:sp>
    <dsp:sp modelId="{FF93E135-77D6-48A0-8871-9BC93D705D06}">
      <dsp:nvSpPr>
        <dsp:cNvPr id="0" name=""/>
        <dsp:cNvSpPr/>
      </dsp:nvSpPr>
      <dsp:spPr>
        <a:xfrm>
          <a:off x="7622887" y="310305"/>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8010450" y="697868"/>
          <a:ext cx="1043437" cy="1043437"/>
        </a:xfrm>
        <a:prstGeom prst="rect">
          <a:avLst/>
        </a:prstGeom>
        <a:solidFill>
          <a:schemeClr val="bg1">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7041543" y="2695306"/>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FIRE-FIGHTING</a:t>
          </a:r>
        </a:p>
        <a:p>
          <a:pPr marL="0" lvl="0" indent="0" algn="ctr" defTabSz="844550">
            <a:lnSpc>
              <a:spcPct val="100000"/>
            </a:lnSpc>
            <a:spcBef>
              <a:spcPct val="0"/>
            </a:spcBef>
            <a:spcAft>
              <a:spcPct val="35000"/>
            </a:spcAft>
            <a:buNone/>
            <a:defRPr cap="all"/>
          </a:pPr>
          <a:r>
            <a:rPr lang="en-US" sz="1900" kern="1200" dirty="0"/>
            <a:t>DEPARTMENT</a:t>
          </a:r>
        </a:p>
      </dsp:txBody>
      <dsp:txXfrm>
        <a:off x="7041543" y="2695306"/>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9/1/2020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9/1/2020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9/1/2020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9/1/2020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9/1/2020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9/1/2020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Citizen watch</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911 SERVICES</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ormAutofit/>
          </a:bodyPr>
          <a:lstStyle/>
          <a:p>
            <a:pPr algn="ctr"/>
            <a:r>
              <a:rPr lang="en-US" dirty="0"/>
              <a:t>CITIZEN WATCH</a:t>
            </a:r>
          </a:p>
        </p:txBody>
      </p:sp>
      <p:graphicFrame>
        <p:nvGraphicFramePr>
          <p:cNvPr id="5" name="Content Placeholder 2" descr="SmartArt graphic">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2133350062"/>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24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9F497-5FF3-4ECC-A45C-5DEC6A062D52}"/>
              </a:ext>
            </a:extLst>
          </p:cNvPr>
          <p:cNvSpPr>
            <a:spLocks noGrp="1"/>
          </p:cNvSpPr>
          <p:nvPr>
            <p:ph type="title"/>
          </p:nvPr>
        </p:nvSpPr>
        <p:spPr/>
        <p:txBody>
          <a:bodyPr/>
          <a:lstStyle/>
          <a:p>
            <a:r>
              <a:rPr lang="en-US" dirty="0"/>
              <a:t>SYSTEM OVERVIEW</a:t>
            </a:r>
          </a:p>
        </p:txBody>
      </p:sp>
      <p:sp>
        <p:nvSpPr>
          <p:cNvPr id="3" name="Content Placeholder 2">
            <a:extLst>
              <a:ext uri="{FF2B5EF4-FFF2-40B4-BE49-F238E27FC236}">
                <a16:creationId xmlns:a16="http://schemas.microsoft.com/office/drawing/2014/main" id="{E0FE1249-35A5-4EBF-AD06-91970E3CD53D}"/>
              </a:ext>
            </a:extLst>
          </p:cNvPr>
          <p:cNvSpPr>
            <a:spLocks noGrp="1"/>
          </p:cNvSpPr>
          <p:nvPr>
            <p:ph idx="1"/>
          </p:nvPr>
        </p:nvSpPr>
        <p:spPr/>
        <p:txBody>
          <a:bodyPr>
            <a:normAutofit/>
          </a:bodyPr>
          <a:lstStyle/>
          <a:p>
            <a:r>
              <a:rPr lang="en-US" sz="2000" dirty="0"/>
              <a:t>Citizen Watch is an embedded application that consist of both software and hardware. It is an application designed from the initiative of safety and an experience I once encountered. As many says and know that most of us females, we very bad when it comes to giving directions, it becomes much worse when we are under pressure or frightened and that  goes even for everyone. Am originally from the Eastern Cape which is -- kilometers from Pretoria. Two years back on my way home{Eastern Cape} I came across a terrifying car accident on the R57 road most people lost their lives because ambulances took so much time to arrive and that being caused by being given wrong directions of the incident. If they came in time, they could have saved most lives, that’s how the idea of Citizen Watch came about. </a:t>
            </a:r>
          </a:p>
          <a:p>
            <a:endParaRPr lang="en-US" sz="2000" dirty="0"/>
          </a:p>
        </p:txBody>
      </p:sp>
    </p:spTree>
    <p:extLst>
      <p:ext uri="{BB962C8B-B14F-4D97-AF65-F5344CB8AC3E}">
        <p14:creationId xmlns:p14="http://schemas.microsoft.com/office/powerpoint/2010/main" val="1659429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981A5-5E6B-4B95-A16E-1DDC0B4A46C8}"/>
              </a:ext>
            </a:extLst>
          </p:cNvPr>
          <p:cNvSpPr>
            <a:spLocks noGrp="1"/>
          </p:cNvSpPr>
          <p:nvPr>
            <p:ph type="title"/>
          </p:nvPr>
        </p:nvSpPr>
        <p:spPr/>
        <p:txBody>
          <a:bodyPr/>
          <a:lstStyle/>
          <a:p>
            <a:r>
              <a:rPr lang="en-US" dirty="0"/>
              <a:t>SYSTEM OVERVIEW</a:t>
            </a:r>
          </a:p>
        </p:txBody>
      </p:sp>
      <p:sp>
        <p:nvSpPr>
          <p:cNvPr id="3" name="Content Placeholder 2">
            <a:extLst>
              <a:ext uri="{FF2B5EF4-FFF2-40B4-BE49-F238E27FC236}">
                <a16:creationId xmlns:a16="http://schemas.microsoft.com/office/drawing/2014/main" id="{A6916CD9-DF4F-4F80-87C1-0DA8AB6DD49D}"/>
              </a:ext>
            </a:extLst>
          </p:cNvPr>
          <p:cNvSpPr>
            <a:spLocks noGrp="1"/>
          </p:cNvSpPr>
          <p:nvPr>
            <p:ph idx="1"/>
          </p:nvPr>
        </p:nvSpPr>
        <p:spPr/>
        <p:txBody>
          <a:bodyPr>
            <a:normAutofit/>
          </a:bodyPr>
          <a:lstStyle/>
          <a:p>
            <a:r>
              <a:rPr lang="en-US" sz="2000" dirty="0"/>
              <a:t>It is every Citizen right to be in good health and well-being, so if any citizen comes across any emergency set-up or condition, they should be able to report that incident using their correct location co-ordinates, simply by using Citizen Watch application. For testing purposes, I will be using a Bluetooth module for communication between the mobile application and the Arduino hardware application, which is a 911 emergency Departments represented by an LCD for displaying location co-ordinates of the incident, a 4 digit 7- segment that will display the word “HELP” for the 911 emergency Department Administrator to know there’s a citizen seeking help at the location co-ordinates displayed on the LCD, and 2 LED’s: Red &amp; blue. The red LED will blink to catch the Administrators attention when an emergency is being reported. </a:t>
            </a:r>
          </a:p>
        </p:txBody>
      </p:sp>
    </p:spTree>
    <p:extLst>
      <p:ext uri="{BB962C8B-B14F-4D97-AF65-F5344CB8AC3E}">
        <p14:creationId xmlns:p14="http://schemas.microsoft.com/office/powerpoint/2010/main" val="2124690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6B18-DDD7-4B52-A4EB-1382FF23918C}"/>
              </a:ext>
            </a:extLst>
          </p:cNvPr>
          <p:cNvSpPr>
            <a:spLocks noGrp="1"/>
          </p:cNvSpPr>
          <p:nvPr>
            <p:ph type="title"/>
          </p:nvPr>
        </p:nvSpPr>
        <p:spPr/>
        <p:txBody>
          <a:bodyPr/>
          <a:lstStyle/>
          <a:p>
            <a:r>
              <a:rPr lang="en-US" dirty="0"/>
              <a:t>MOBILE APPLICATION</a:t>
            </a:r>
          </a:p>
        </p:txBody>
      </p:sp>
      <p:pic>
        <p:nvPicPr>
          <p:cNvPr id="10" name="Content Placeholder 9" descr="A close up of a sign&#10;&#10;Description automatically generated">
            <a:extLst>
              <a:ext uri="{FF2B5EF4-FFF2-40B4-BE49-F238E27FC236}">
                <a16:creationId xmlns:a16="http://schemas.microsoft.com/office/drawing/2014/main" id="{1B0A70F9-102B-4BA7-8768-272AA50983CC}"/>
              </a:ext>
            </a:extLst>
          </p:cNvPr>
          <p:cNvPicPr>
            <a:picLocks noGrp="1" noChangeAspect="1"/>
          </p:cNvPicPr>
          <p:nvPr>
            <p:ph sz="half" idx="1"/>
          </p:nvPr>
        </p:nvPicPr>
        <p:blipFill>
          <a:blip r:embed="rId2"/>
          <a:stretch>
            <a:fillRect/>
          </a:stretch>
        </p:blipFill>
        <p:spPr>
          <a:xfrm>
            <a:off x="1066800" y="1712422"/>
            <a:ext cx="4901738" cy="4502984"/>
          </a:xfrm>
        </p:spPr>
      </p:pic>
      <p:pic>
        <p:nvPicPr>
          <p:cNvPr id="12" name="Content Placeholder 11" descr="A screenshot of a cell phone&#10;&#10;Description automatically generated">
            <a:extLst>
              <a:ext uri="{FF2B5EF4-FFF2-40B4-BE49-F238E27FC236}">
                <a16:creationId xmlns:a16="http://schemas.microsoft.com/office/drawing/2014/main" id="{6A3769F3-1295-4706-91ED-C7DEA13F08D2}"/>
              </a:ext>
            </a:extLst>
          </p:cNvPr>
          <p:cNvPicPr>
            <a:picLocks noGrp="1" noChangeAspect="1"/>
          </p:cNvPicPr>
          <p:nvPr>
            <p:ph sz="half" idx="2"/>
          </p:nvPr>
        </p:nvPicPr>
        <p:blipFill>
          <a:blip r:embed="rId3"/>
          <a:stretch>
            <a:fillRect/>
          </a:stretch>
        </p:blipFill>
        <p:spPr>
          <a:xfrm>
            <a:off x="6434050" y="1712422"/>
            <a:ext cx="4691149" cy="4502984"/>
          </a:xfrm>
        </p:spPr>
      </p:pic>
    </p:spTree>
    <p:extLst>
      <p:ext uri="{BB962C8B-B14F-4D97-AF65-F5344CB8AC3E}">
        <p14:creationId xmlns:p14="http://schemas.microsoft.com/office/powerpoint/2010/main" val="1846584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04C1C-A070-4E62-AAE0-B9B8F424436D}"/>
              </a:ext>
            </a:extLst>
          </p:cNvPr>
          <p:cNvSpPr>
            <a:spLocks noGrp="1"/>
          </p:cNvSpPr>
          <p:nvPr>
            <p:ph type="title"/>
          </p:nvPr>
        </p:nvSpPr>
        <p:spPr/>
        <p:txBody>
          <a:bodyPr/>
          <a:lstStyle/>
          <a:p>
            <a:endParaRPr lang="en-US"/>
          </a:p>
        </p:txBody>
      </p:sp>
      <p:pic>
        <p:nvPicPr>
          <p:cNvPr id="10" name="Content Placeholder 9" descr="A screenshot of a cell phone&#10;&#10;Description automatically generated">
            <a:extLst>
              <a:ext uri="{FF2B5EF4-FFF2-40B4-BE49-F238E27FC236}">
                <a16:creationId xmlns:a16="http://schemas.microsoft.com/office/drawing/2014/main" id="{4005FC00-A0B1-4D69-AE10-FE5267C125FC}"/>
              </a:ext>
            </a:extLst>
          </p:cNvPr>
          <p:cNvPicPr>
            <a:picLocks noGrp="1" noChangeAspect="1"/>
          </p:cNvPicPr>
          <p:nvPr>
            <p:ph sz="half" idx="1"/>
          </p:nvPr>
        </p:nvPicPr>
        <p:blipFill>
          <a:blip r:embed="rId2"/>
          <a:stretch>
            <a:fillRect/>
          </a:stretch>
        </p:blipFill>
        <p:spPr>
          <a:xfrm>
            <a:off x="1066799" y="642594"/>
            <a:ext cx="4334933" cy="5792073"/>
          </a:xfrm>
        </p:spPr>
      </p:pic>
      <p:pic>
        <p:nvPicPr>
          <p:cNvPr id="12" name="Content Placeholder 11" descr="A screenshot of a computer&#10;&#10;Description automatically generated">
            <a:extLst>
              <a:ext uri="{FF2B5EF4-FFF2-40B4-BE49-F238E27FC236}">
                <a16:creationId xmlns:a16="http://schemas.microsoft.com/office/drawing/2014/main" id="{275FCEE3-EB41-4969-B975-A2B1C632757B}"/>
              </a:ext>
            </a:extLst>
          </p:cNvPr>
          <p:cNvPicPr>
            <a:picLocks noGrp="1" noChangeAspect="1"/>
          </p:cNvPicPr>
          <p:nvPr>
            <p:ph sz="half" idx="2"/>
          </p:nvPr>
        </p:nvPicPr>
        <p:blipFill>
          <a:blip r:embed="rId3"/>
          <a:stretch>
            <a:fillRect/>
          </a:stretch>
        </p:blipFill>
        <p:spPr>
          <a:xfrm>
            <a:off x="6096000" y="642594"/>
            <a:ext cx="5029200" cy="5792073"/>
          </a:xfrm>
        </p:spPr>
      </p:pic>
    </p:spTree>
    <p:extLst>
      <p:ext uri="{BB962C8B-B14F-4D97-AF65-F5344CB8AC3E}">
        <p14:creationId xmlns:p14="http://schemas.microsoft.com/office/powerpoint/2010/main" val="1385810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AD9AD-AF28-47BB-ABD5-E03737E862AC}"/>
              </a:ext>
            </a:extLst>
          </p:cNvPr>
          <p:cNvSpPr>
            <a:spLocks noGrp="1"/>
          </p:cNvSpPr>
          <p:nvPr>
            <p:ph type="title"/>
          </p:nvPr>
        </p:nvSpPr>
        <p:spPr/>
        <p:txBody>
          <a:bodyPr/>
          <a:lstStyle/>
          <a:p>
            <a:endParaRPr lang="en-US"/>
          </a:p>
        </p:txBody>
      </p:sp>
      <p:pic>
        <p:nvPicPr>
          <p:cNvPr id="6" name="Content Placeholder 5" descr="A picture containing text, map&#10;&#10;Description automatically generated">
            <a:extLst>
              <a:ext uri="{FF2B5EF4-FFF2-40B4-BE49-F238E27FC236}">
                <a16:creationId xmlns:a16="http://schemas.microsoft.com/office/drawing/2014/main" id="{2E6DA954-CEA6-44EF-9F0C-79DF0BE10D97}"/>
              </a:ext>
            </a:extLst>
          </p:cNvPr>
          <p:cNvPicPr>
            <a:picLocks noGrp="1" noChangeAspect="1"/>
          </p:cNvPicPr>
          <p:nvPr>
            <p:ph sz="half" idx="1"/>
          </p:nvPr>
        </p:nvPicPr>
        <p:blipFill>
          <a:blip r:embed="rId2"/>
          <a:stretch>
            <a:fillRect/>
          </a:stretch>
        </p:blipFill>
        <p:spPr>
          <a:xfrm>
            <a:off x="1066799" y="642594"/>
            <a:ext cx="4663439" cy="5707406"/>
          </a:xfrm>
        </p:spPr>
      </p:pic>
      <p:pic>
        <p:nvPicPr>
          <p:cNvPr id="8" name="Content Placeholder 7" descr="A close up of a map&#10;&#10;Description automatically generated">
            <a:extLst>
              <a:ext uri="{FF2B5EF4-FFF2-40B4-BE49-F238E27FC236}">
                <a16:creationId xmlns:a16="http://schemas.microsoft.com/office/drawing/2014/main" id="{50F787E7-DE3F-4E00-A484-3BABD26A266A}"/>
              </a:ext>
            </a:extLst>
          </p:cNvPr>
          <p:cNvPicPr>
            <a:picLocks noGrp="1" noChangeAspect="1"/>
          </p:cNvPicPr>
          <p:nvPr>
            <p:ph sz="half" idx="2"/>
          </p:nvPr>
        </p:nvPicPr>
        <p:blipFill>
          <a:blip r:embed="rId3"/>
          <a:stretch>
            <a:fillRect/>
          </a:stretch>
        </p:blipFill>
        <p:spPr>
          <a:xfrm>
            <a:off x="6461764" y="642594"/>
            <a:ext cx="4663436" cy="5707406"/>
          </a:xfrm>
        </p:spPr>
      </p:pic>
    </p:spTree>
    <p:extLst>
      <p:ext uri="{BB962C8B-B14F-4D97-AF65-F5344CB8AC3E}">
        <p14:creationId xmlns:p14="http://schemas.microsoft.com/office/powerpoint/2010/main" val="35582413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{BD884751-9700-4C1D-88E8-B6B5751834F2}tf78438558_win32</Template>
  <TotalTime>0</TotalTime>
  <Words>319</Words>
  <Application>Microsoft Office PowerPoint</Application>
  <PresentationFormat>Widescreen</PresentationFormat>
  <Paragraphs>13</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Century Gothic</vt:lpstr>
      <vt:lpstr>Garamond</vt:lpstr>
      <vt:lpstr>SavonVTI</vt:lpstr>
      <vt:lpstr>Citizen watch</vt:lpstr>
      <vt:lpstr>CITIZEN WATCH</vt:lpstr>
      <vt:lpstr>SYSTEM OVERVIEW</vt:lpstr>
      <vt:lpstr>SYSTEM OVERVIEW</vt:lpstr>
      <vt:lpstr>MOBILE APPLICATION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2020-09-01T07:45:06Z</dcterms:created>
  <dcterms:modified xsi:type="dcterms:W3CDTF">2020-09-01T09:45:25Z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